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A9245-33F3-3A17-D097-90C4A75FB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F8C4B5-6F4C-A91C-8072-A06408E80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AB128-D1FB-B392-D202-0FB31FF0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A7EF-E8AF-0BE4-BD53-B8B03495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7B7DE-D74C-44DD-6CAF-0CDBE3007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68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5617-E93E-0AED-F79E-39308BAE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44012-F9AB-4D64-0C9A-7328EF8B1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05711-1DAD-B7C7-E7A3-68580863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A7B4-E058-0968-D49B-F2D491D4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5413F-6997-2CE2-EF17-EC496B9D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0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A50B0A-1AA9-C165-979F-112FF371B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CE02C-AB9C-8C80-0409-9AFCAE457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17FB8-38CD-2958-4845-F3B56CC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7A6F0-73CA-5C83-8F6E-1AA6062C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0EA4B-5A70-CDD8-82E7-CC29F105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2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51B1-52BF-F5CF-1D72-88BAE46C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7E1A-8A7B-D59B-DEC9-A8C8BA3B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17DCE-4857-D92C-729D-E62D1763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16B90-A6A9-37EB-65AD-4E56699C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17D16-9A54-DBF1-FFB7-38080BE6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4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67F0-E24C-875B-6576-399CB5C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3D7E9-D488-A3C2-FF3B-164F84E04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40605-EC93-B096-858B-478CC807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7FB3-BC25-571E-750F-0541B32D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D7383-CD85-D455-95CA-59A40B4A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7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733FE-EA0C-6946-D2FF-0613B818E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C9B2D-7E33-F611-2212-C8109E572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BD1B4-0285-1DDD-48D2-82872EB5C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8200A-6842-308B-8946-FA9895F4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21C1A-269A-486B-861B-3F647AA2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D6FD98-D0F7-7AC6-2238-2E8457D2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1832-4CD9-C14C-2A55-CA969130D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250D6-B1F7-542B-9DEB-238BBFB45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BA3C6-A5C3-F5FA-2848-1B1FE4D87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ED2C3-4334-8B07-7717-2919CCE95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D9602-1612-5898-B5D6-F96215F5B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8BDA4-E977-3FFF-5136-F57CEA04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D5A542-194F-18B1-5478-6CBB3EB1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27A516-AA30-4212-6112-5D25D537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06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09E1-FF69-A705-847A-F6F9DEA1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6713C-7E35-79D1-5D92-89F490CC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91E9-22F1-7DE3-34DD-E2F0DF98C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54A46-A4AC-C0C7-C3AB-4D61461E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5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21DE9-6AAB-88B5-2C97-B40EB67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C8D58B-F8D3-EE30-76B2-4AA40C70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EA9056-EEE3-CCC0-C560-4103AD5F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6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A7DB-DAE9-31A4-2662-0917EA5EE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E81B8-6B08-7BBD-04D6-93A87975D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C40F6-3C49-7589-3809-CF1B9DB44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EEE25-D748-4260-1FD4-6C41B3B0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C0E6D-8A05-526B-E3D1-29C1F64B3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F258B-7DC7-2302-A5B7-5A4928972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2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0B57D-49F2-0F73-D712-107C8735F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68C49-C79F-0B62-A5BD-65F2812BF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187AA-51C0-157B-889F-7F05CBD50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4805D-4BED-F2E6-7EF3-AAA1E75C8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04C08-8656-A790-F6F5-AEA10835A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E8BD2-F66C-D92D-C21E-07C307174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87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139046-1391-0F99-D9AB-0DB7BE35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E9F2D-5706-DF36-D1B5-1DBCB5DF8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365D3-1713-5995-9448-9A067A5C7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C081-4288-494E-B2DD-1032E9F3510B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CB1CC-5DEB-D2CF-3396-C2DD082D3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43974-544C-5925-8993-DCDA1A98E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D865-6BCB-F340-8734-F20301E90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4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8014-862C-A98D-C695-C14E822C7D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Ritual Abuse Network Scotland (R.A.N.S.)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E5C0E-E112-21EA-4C44-75529F78C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9664"/>
            <a:ext cx="9144000" cy="1088136"/>
          </a:xfrm>
        </p:spPr>
        <p:txBody>
          <a:bodyPr/>
          <a:lstStyle/>
          <a:p>
            <a:r>
              <a:rPr lang="en-GB" dirty="0" err="1"/>
              <a:t>Dr.</a:t>
            </a:r>
            <a:r>
              <a:rPr lang="en-GB" dirty="0"/>
              <a:t> Laurie Matthew OBE</a:t>
            </a:r>
          </a:p>
          <a:p>
            <a:r>
              <a:rPr lang="en-GB" dirty="0"/>
              <a:t>August 2022</a:t>
            </a:r>
          </a:p>
        </p:txBody>
      </p:sp>
    </p:spTree>
    <p:extLst>
      <p:ext uri="{BB962C8B-B14F-4D97-AF65-F5344CB8AC3E}">
        <p14:creationId xmlns:p14="http://schemas.microsoft.com/office/powerpoint/2010/main" val="305589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2847-E9F3-659B-365F-C17AB1E4E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3665"/>
          </a:xfrm>
        </p:spPr>
        <p:txBody>
          <a:bodyPr/>
          <a:lstStyle/>
          <a:p>
            <a:pPr algn="ctr"/>
            <a:r>
              <a:rPr lang="en-GB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C34C9-C3E5-6A6A-1808-5FDFF61BD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169"/>
            <a:ext cx="10515600" cy="4573794"/>
          </a:xfrm>
        </p:spPr>
        <p:txBody>
          <a:bodyPr/>
          <a:lstStyle/>
          <a:p>
            <a:r>
              <a:rPr lang="en-GB" dirty="0"/>
              <a:t> 18u: demand for adult RA services</a:t>
            </a:r>
          </a:p>
          <a:p>
            <a:r>
              <a:rPr lang="en-GB" dirty="0"/>
              <a:t>Consultations </a:t>
            </a:r>
          </a:p>
          <a:p>
            <a:r>
              <a:rPr lang="en-GB" dirty="0"/>
              <a:t>Harnessed expertise of survivors</a:t>
            </a:r>
          </a:p>
          <a:p>
            <a:r>
              <a:rPr lang="en-GB" dirty="0"/>
              <a:t>October 2002 non profit organisation set up (local community)</a:t>
            </a:r>
          </a:p>
          <a:p>
            <a:r>
              <a:rPr lang="en-GB" dirty="0"/>
              <a:t>By 2004 National/International demand for training, awareness, support, etc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45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B012-9199-0291-67AB-A214A723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689"/>
            <a:ext cx="10515600" cy="1255775"/>
          </a:xfrm>
        </p:spPr>
        <p:txBody>
          <a:bodyPr/>
          <a:lstStyle/>
          <a:p>
            <a:pPr algn="ctr"/>
            <a:r>
              <a:rPr lang="en-GB" dirty="0"/>
              <a:t>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96DCE-C8B0-BE77-90EA-333988465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/>
          <a:lstStyle/>
          <a:p>
            <a:r>
              <a:rPr lang="en-GB" dirty="0"/>
              <a:t>High confidentiality </a:t>
            </a:r>
          </a:p>
          <a:p>
            <a:r>
              <a:rPr lang="en-GB" dirty="0"/>
              <a:t>Belief, respect, non judgement, empowerment</a:t>
            </a:r>
          </a:p>
          <a:p>
            <a:r>
              <a:rPr lang="en-GB" dirty="0"/>
              <a:t>Information</a:t>
            </a:r>
          </a:p>
          <a:p>
            <a:r>
              <a:rPr lang="en-GB" dirty="0"/>
              <a:t>Survivors community</a:t>
            </a:r>
          </a:p>
          <a:p>
            <a:r>
              <a:rPr lang="en-GB" dirty="0"/>
              <a:t>Practical &amp; emotional support</a:t>
            </a:r>
          </a:p>
          <a:p>
            <a:r>
              <a:rPr lang="en-GB" dirty="0"/>
              <a:t>Training and Awareness</a:t>
            </a:r>
          </a:p>
          <a:p>
            <a:r>
              <a:rPr lang="en-GB" dirty="0"/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457177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4B6E-56BF-F257-139C-73FC314FD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09C1B-8838-A82B-7089-19A4A0081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792"/>
            <a:ext cx="10515600" cy="4633171"/>
          </a:xfrm>
        </p:spPr>
        <p:txBody>
          <a:bodyPr/>
          <a:lstStyle/>
          <a:p>
            <a:r>
              <a:rPr lang="en-GB" dirty="0"/>
              <a:t>Escape from ritual abuse is a process</a:t>
            </a:r>
          </a:p>
          <a:p>
            <a:r>
              <a:rPr lang="en-GB" dirty="0"/>
              <a:t>Abuse ongoing with or without awareness</a:t>
            </a:r>
          </a:p>
          <a:p>
            <a:r>
              <a:rPr lang="en-GB" dirty="0"/>
              <a:t>D.I.D. Programming/Mind control</a:t>
            </a:r>
          </a:p>
          <a:p>
            <a:r>
              <a:rPr lang="en-GB" dirty="0"/>
              <a:t>Complex belief systems/trust</a:t>
            </a:r>
          </a:p>
          <a:p>
            <a:r>
              <a:rPr lang="en-GB" dirty="0"/>
              <a:t>Disbelief/ Isolation/Threats/fear</a:t>
            </a:r>
          </a:p>
          <a:p>
            <a:r>
              <a:rPr lang="en-GB" dirty="0"/>
              <a:t>Abusers highly organised/have huge power/know everything</a:t>
            </a:r>
          </a:p>
          <a:p>
            <a:r>
              <a:rPr lang="en-GB" dirty="0"/>
              <a:t>Powerful people involved. Government/police/etc </a:t>
            </a:r>
          </a:p>
          <a:p>
            <a:r>
              <a:rPr lang="en-GB" dirty="0"/>
              <a:t>Threats to supporters/survivors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528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2BD9-4A2F-CCC6-3C1B-D6A8738F0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3803"/>
          </a:xfrm>
        </p:spPr>
        <p:txBody>
          <a:bodyPr/>
          <a:lstStyle/>
          <a:p>
            <a:pPr algn="ctr"/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8488-55C6-A811-3D03-B34B7A55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584" y="1450848"/>
            <a:ext cx="10683240" cy="5042027"/>
          </a:xfrm>
        </p:spPr>
        <p:txBody>
          <a:bodyPr>
            <a:normAutofit fontScale="92500"/>
          </a:bodyPr>
          <a:lstStyle/>
          <a:p>
            <a:r>
              <a:rPr lang="en-GB" dirty="0"/>
              <a:t>Survivors can’t disclose abuse particularly young survivors. </a:t>
            </a:r>
          </a:p>
          <a:p>
            <a:r>
              <a:rPr lang="en-GB" dirty="0"/>
              <a:t>Distrust of social services, police and criminal justice. Research shows low awareness, poor services and inadequate </a:t>
            </a:r>
          </a:p>
          <a:p>
            <a:r>
              <a:rPr lang="en-GB" dirty="0"/>
              <a:t>CSA and RA seldom stopped through reporting or  placing a child in “care”. </a:t>
            </a:r>
          </a:p>
          <a:p>
            <a:r>
              <a:rPr lang="en-GB" dirty="0"/>
              <a:t>In care children failed, targeted by organised abusers, further abused </a:t>
            </a:r>
          </a:p>
          <a:p>
            <a:r>
              <a:rPr lang="en-GB" dirty="0"/>
              <a:t>Prosecution in Scotland low showing system doesn’t work e.g. in 2020-21 </a:t>
            </a:r>
            <a:r>
              <a:rPr lang="en-GB" b="1" dirty="0"/>
              <a:t>2,176</a:t>
            </a:r>
            <a:r>
              <a:rPr lang="en-GB" dirty="0"/>
              <a:t> rapes reported, but only </a:t>
            </a:r>
            <a:r>
              <a:rPr lang="en-GB" b="1" dirty="0"/>
              <a:t>152 </a:t>
            </a:r>
            <a:r>
              <a:rPr lang="en-GB" dirty="0"/>
              <a:t>prosecutions and just </a:t>
            </a:r>
            <a:r>
              <a:rPr lang="en-GB" b="1" dirty="0"/>
              <a:t>78 </a:t>
            </a:r>
            <a:r>
              <a:rPr lang="en-GB" dirty="0"/>
              <a:t>convictions.</a:t>
            </a:r>
          </a:p>
          <a:p>
            <a:r>
              <a:rPr lang="en-GB" dirty="0"/>
              <a:t>Survivors damaged by systems supposed to protect them (care, justice)</a:t>
            </a:r>
          </a:p>
          <a:p>
            <a:r>
              <a:rPr lang="en-GB" dirty="0"/>
              <a:t>Economical and human cost of failure results in death, long-term illness, loss of earnings, lost relationships, loss to economy and cost of treating adult survivors while still not protecting children now.</a:t>
            </a:r>
          </a:p>
        </p:txBody>
      </p:sp>
    </p:spTree>
    <p:extLst>
      <p:ext uri="{BB962C8B-B14F-4D97-AF65-F5344CB8AC3E}">
        <p14:creationId xmlns:p14="http://schemas.microsoft.com/office/powerpoint/2010/main" val="341953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CC94-92E3-B17D-43D8-AA4B43E7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might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B05DC-D536-5094-799E-E73DA481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Learn through reviews and inquiries and investigate present abuse. </a:t>
            </a:r>
          </a:p>
          <a:p>
            <a:pPr algn="just"/>
            <a:r>
              <a:rPr lang="en-GB" dirty="0"/>
              <a:t>Focus on child survivors, care homes, abuse prevention programmes</a:t>
            </a:r>
          </a:p>
          <a:p>
            <a:r>
              <a:rPr lang="en-GB" dirty="0"/>
              <a:t>Learn from experts e.g. survivors. </a:t>
            </a:r>
          </a:p>
          <a:p>
            <a:r>
              <a:rPr lang="en-GB" dirty="0"/>
              <a:t>Global networks sharing information, expertise</a:t>
            </a:r>
          </a:p>
          <a:p>
            <a:r>
              <a:rPr lang="en-GB" dirty="0"/>
              <a:t>Relationships between agencies especially survivor agencies who have expertise.</a:t>
            </a:r>
          </a:p>
          <a:p>
            <a:r>
              <a:rPr lang="en-GB" dirty="0"/>
              <a:t>Provide survivor informed services</a:t>
            </a:r>
          </a:p>
          <a:p>
            <a:r>
              <a:rPr lang="en-GB" dirty="0"/>
              <a:t>Awareness/training</a:t>
            </a:r>
          </a:p>
          <a:p>
            <a:r>
              <a:rPr lang="en-GB" dirty="0"/>
              <a:t>Survivor research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29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C99A8-7F97-EE80-100E-D9CC9C97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80160"/>
          </a:xfrm>
        </p:spPr>
        <p:txBody>
          <a:bodyPr/>
          <a:lstStyle/>
          <a:p>
            <a:pPr algn="ctr"/>
            <a:r>
              <a:rPr lang="en-GB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C844-F407-B831-6E99-73756D49A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472"/>
            <a:ext cx="10515600" cy="5218176"/>
          </a:xfrm>
        </p:spPr>
        <p:txBody>
          <a:bodyPr>
            <a:normAutofit/>
          </a:bodyPr>
          <a:lstStyle/>
          <a:p>
            <a:r>
              <a:rPr lang="en-GB" dirty="0"/>
              <a:t>2003 Survivor/worker: gulf between workers &amp; survivors views</a:t>
            </a:r>
          </a:p>
          <a:p>
            <a:r>
              <a:rPr lang="en-GB" dirty="0"/>
              <a:t>2007 Silent Majority: prevalence of RA among asylum seekers in Scotland: low awareness of workers</a:t>
            </a:r>
          </a:p>
          <a:p>
            <a:r>
              <a:rPr lang="en-GB" dirty="0"/>
              <a:t>2012: Participatory action research involving </a:t>
            </a:r>
            <a:r>
              <a:rPr lang="en-GB" dirty="0" err="1"/>
              <a:t>ra</a:t>
            </a:r>
            <a:r>
              <a:rPr lang="en-GB" dirty="0"/>
              <a:t> survivors investigating survivors’ help seeking experiences: poor services</a:t>
            </a:r>
          </a:p>
          <a:p>
            <a:r>
              <a:rPr lang="en-GB" dirty="0"/>
              <a:t>2015: PAR with RA survivors = empowerment</a:t>
            </a:r>
          </a:p>
          <a:p>
            <a:r>
              <a:rPr lang="en-GB" dirty="0"/>
              <a:t>2019: PAR with young survivors &amp; confidentiality</a:t>
            </a:r>
          </a:p>
          <a:p>
            <a:r>
              <a:rPr lang="en-GB" dirty="0"/>
              <a:t>2022: PAR with RA survivors: advantages voice, knowledge, empowered. Concerns being exploited, researcher ignorance or triggered by research</a:t>
            </a:r>
            <a:r>
              <a:rPr lang="en-GB" dirty="0">
                <a:effectLst/>
              </a:rPr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711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64CF-05AB-DF08-B5E2-9180162B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B2878-828B-FDBB-DCCC-516ECBA02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/>
          <a:lstStyle/>
          <a:p>
            <a:r>
              <a:rPr lang="en-GB" dirty="0" err="1"/>
              <a:t>BeAware</a:t>
            </a:r>
            <a:r>
              <a:rPr lang="en-GB" dirty="0"/>
              <a:t>: Supporting young survivors of abuse (2001)</a:t>
            </a:r>
          </a:p>
          <a:p>
            <a:r>
              <a:rPr lang="en-GB" dirty="0"/>
              <a:t>Who Dares Wins (2001)</a:t>
            </a:r>
          </a:p>
          <a:p>
            <a:r>
              <a:rPr lang="en-GB" dirty="0"/>
              <a:t>Where Angels Fear: Ritual Abuse in Scotland (2002)</a:t>
            </a:r>
          </a:p>
          <a:p>
            <a:r>
              <a:rPr lang="en-GB" dirty="0"/>
              <a:t>Fight Rabbit Fight: Short stories (2004)</a:t>
            </a:r>
          </a:p>
          <a:p>
            <a:r>
              <a:rPr lang="en-GB" dirty="0"/>
              <a:t>Behind Enemy Lines: views and experiences of 27 RA survivors (2004)</a:t>
            </a:r>
          </a:p>
          <a:p>
            <a:r>
              <a:rPr lang="en-GB" dirty="0"/>
              <a:t>The Living Proof: survivors poetry (2009)</a:t>
            </a:r>
          </a:p>
          <a:p>
            <a:r>
              <a:rPr lang="en-GB" dirty="0"/>
              <a:t>The 8</a:t>
            </a:r>
            <a:r>
              <a:rPr lang="en-GB" baseline="30000" dirty="0"/>
              <a:t>th</a:t>
            </a:r>
            <a:r>
              <a:rPr lang="en-GB" dirty="0"/>
              <a:t> Day: Training DVD (2009)</a:t>
            </a:r>
          </a:p>
          <a:p>
            <a:r>
              <a:rPr lang="en-GB" dirty="0"/>
              <a:t>Groomed (2012)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636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8652</TotalTime>
  <Words>490</Words>
  <Application>Microsoft Macintosh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Ritual Abuse Network Scotland (R.A.N.S.)</vt:lpstr>
      <vt:lpstr>History</vt:lpstr>
      <vt:lpstr>Services </vt:lpstr>
      <vt:lpstr>Main Issues</vt:lpstr>
      <vt:lpstr>Challenges</vt:lpstr>
      <vt:lpstr>What might help</vt:lpstr>
      <vt:lpstr>Research</vt:lpstr>
      <vt:lpstr>Publications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Ritual Abuse Network Scotland</dc:title>
  <dc:creator>Laurie Matthew</dc:creator>
  <cp:lastModifiedBy>Laurie Matthew</cp:lastModifiedBy>
  <cp:revision>11</cp:revision>
  <cp:lastPrinted>2022-08-17T12:51:08Z</cp:lastPrinted>
  <dcterms:created xsi:type="dcterms:W3CDTF">2022-08-02T19:52:32Z</dcterms:created>
  <dcterms:modified xsi:type="dcterms:W3CDTF">2022-08-17T15:48:49Z</dcterms:modified>
</cp:coreProperties>
</file>